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61" r:id="rId9"/>
    <p:sldId id="263" r:id="rId10"/>
    <p:sldId id="262" r:id="rId11"/>
    <p:sldId id="260"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544274-E506-C37A-63C2-06B4E2489623}" name="Finkelstein, Allison S CIV USARMY HQDA ANMC (USA)" initials="AF" userId="S::allison.s.finkelstein.civ@army.mil::c7a287a2-25d8-4016-917d-e25e97271e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F06FD-961A-45AD-AF00-9B085EB5B420}" v="9" dt="2026-02-24T21:02:55.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92" autoAdjust="0"/>
  </p:normalViewPr>
  <p:slideViewPr>
    <p:cSldViewPr snapToGrid="0">
      <p:cViewPr varScale="1">
        <p:scale>
          <a:sx n="92" d="100"/>
          <a:sy n="92"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Tanner Waller" userId="e321e2d3-1d7a-49e5-b05f-d75d190f1de8" providerId="ADAL" clId="{D7457DB6-44D4-4C53-BAB2-B24D86E7526B}"/>
    <pc:docChg chg="modSld">
      <pc:chgData name="Alexandra Tanner Waller" userId="e321e2d3-1d7a-49e5-b05f-d75d190f1de8" providerId="ADAL" clId="{D7457DB6-44D4-4C53-BAB2-B24D86E7526B}" dt="2026-02-17T21:35:18.814" v="12" actId="404"/>
      <pc:docMkLst>
        <pc:docMk/>
      </pc:docMkLst>
      <pc:sldChg chg="modSp mod">
        <pc:chgData name="Alexandra Tanner Waller" userId="e321e2d3-1d7a-49e5-b05f-d75d190f1de8" providerId="ADAL" clId="{D7457DB6-44D4-4C53-BAB2-B24D86E7526B}" dt="2026-02-17T21:35:18.814" v="12" actId="404"/>
        <pc:sldMkLst>
          <pc:docMk/>
          <pc:sldMk cId="1153223198" sldId="264"/>
        </pc:sldMkLst>
        <pc:spChg chg="mod">
          <ac:chgData name="Alexandra Tanner Waller" userId="e321e2d3-1d7a-49e5-b05f-d75d190f1de8" providerId="ADAL" clId="{D7457DB6-44D4-4C53-BAB2-B24D86E7526B}" dt="2026-02-17T21:35:18.814" v="12" actId="404"/>
          <ac:spMkLst>
            <pc:docMk/>
            <pc:sldMk cId="1153223198" sldId="264"/>
            <ac:spMk id="3" creationId="{1A9353CF-1FDC-B324-E39A-AFE0752AF411}"/>
          </ac:spMkLst>
        </pc:spChg>
      </pc:sldChg>
      <pc:sldChg chg="modSp mod">
        <pc:chgData name="Alexandra Tanner Waller" userId="e321e2d3-1d7a-49e5-b05f-d75d190f1de8" providerId="ADAL" clId="{D7457DB6-44D4-4C53-BAB2-B24D86E7526B}" dt="2026-02-17T21:34:49.076" v="9" actId="948"/>
        <pc:sldMkLst>
          <pc:docMk/>
          <pc:sldMk cId="1878868296" sldId="265"/>
        </pc:sldMkLst>
        <pc:spChg chg="mod">
          <ac:chgData name="Alexandra Tanner Waller" userId="e321e2d3-1d7a-49e5-b05f-d75d190f1de8" providerId="ADAL" clId="{D7457DB6-44D4-4C53-BAB2-B24D86E7526B}" dt="2026-02-17T21:34:49.076" v="9" actId="948"/>
          <ac:spMkLst>
            <pc:docMk/>
            <pc:sldMk cId="1878868296" sldId="265"/>
            <ac:spMk id="3" creationId="{3213E07C-6DDC-A9E8-BE53-6AD52758944E}"/>
          </ac:spMkLst>
        </pc:spChg>
      </pc:sldChg>
    </pc:docChg>
  </pc:docChgLst>
  <pc:docChgLst>
    <pc:chgData name="Emily Rheault" userId="94c58b5d-fa77-4f02-9add-5c8d354cb63c" providerId="ADAL" clId="{38ACB5D5-882D-4D1C-9292-5AE6886169F2}"/>
    <pc:docChg chg="custSel modSld modMainMaster">
      <pc:chgData name="Emily Rheault" userId="94c58b5d-fa77-4f02-9add-5c8d354cb63c" providerId="ADAL" clId="{38ACB5D5-882D-4D1C-9292-5AE6886169F2}" dt="2026-02-24T21:04:38.425" v="79" actId="113"/>
      <pc:docMkLst>
        <pc:docMk/>
      </pc:docMkLst>
      <pc:sldChg chg="addSp delSp modSp mod modNotesTx">
        <pc:chgData name="Emily Rheault" userId="94c58b5d-fa77-4f02-9add-5c8d354cb63c" providerId="ADAL" clId="{38ACB5D5-882D-4D1C-9292-5AE6886169F2}" dt="2026-02-24T21:04:38.425" v="79" actId="113"/>
        <pc:sldMkLst>
          <pc:docMk/>
          <pc:sldMk cId="2544507853" sldId="256"/>
        </pc:sldMkLst>
        <pc:spChg chg="mod">
          <ac:chgData name="Emily Rheault" userId="94c58b5d-fa77-4f02-9add-5c8d354cb63c" providerId="ADAL" clId="{38ACB5D5-882D-4D1C-9292-5AE6886169F2}" dt="2026-02-24T21:04:38.425" v="79" actId="113"/>
          <ac:spMkLst>
            <pc:docMk/>
            <pc:sldMk cId="2544507853" sldId="256"/>
            <ac:spMk id="2" creationId="{D41BB517-A3B7-616A-A124-C7E2854DB08D}"/>
          </ac:spMkLst>
        </pc:spChg>
        <pc:spChg chg="add mod">
          <ac:chgData name="Emily Rheault" userId="94c58b5d-fa77-4f02-9add-5c8d354cb63c" providerId="ADAL" clId="{38ACB5D5-882D-4D1C-9292-5AE6886169F2}" dt="2026-02-24T21:04:04.521" v="77" actId="14100"/>
          <ac:spMkLst>
            <pc:docMk/>
            <pc:sldMk cId="2544507853" sldId="256"/>
            <ac:spMk id="4" creationId="{0A16DD97-516C-7203-EAF9-BEAD2C8AFD1F}"/>
          </ac:spMkLst>
        </pc:spChg>
        <pc:spChg chg="add del">
          <ac:chgData name="Emily Rheault" userId="94c58b5d-fa77-4f02-9add-5c8d354cb63c" providerId="ADAL" clId="{38ACB5D5-882D-4D1C-9292-5AE6886169F2}" dt="2026-02-24T21:03:15.968" v="74" actId="478"/>
          <ac:spMkLst>
            <pc:docMk/>
            <pc:sldMk cId="2544507853" sldId="256"/>
            <ac:spMk id="5" creationId="{19926BB1-69FC-8D83-C972-60999201BA4A}"/>
          </ac:spMkLst>
        </pc:spChg>
        <pc:picChg chg="add mod">
          <ac:chgData name="Emily Rheault" userId="94c58b5d-fa77-4f02-9add-5c8d354cb63c" providerId="ADAL" clId="{38ACB5D5-882D-4D1C-9292-5AE6886169F2}" dt="2026-02-24T21:04:01.098" v="76" actId="1076"/>
          <ac:picMkLst>
            <pc:docMk/>
            <pc:sldMk cId="2544507853" sldId="256"/>
            <ac:picMk id="3" creationId="{0C2D7D8F-FEB5-0A76-9178-3A5B43B98EB3}"/>
          </ac:picMkLst>
        </pc:picChg>
      </pc:sldChg>
      <pc:sldChg chg="modNotesTx">
        <pc:chgData name="Emily Rheault" userId="94c58b5d-fa77-4f02-9add-5c8d354cb63c" providerId="ADAL" clId="{38ACB5D5-882D-4D1C-9292-5AE6886169F2}" dt="2026-02-24T20:58:01.353" v="5" actId="20577"/>
        <pc:sldMkLst>
          <pc:docMk/>
          <pc:sldMk cId="2226844281" sldId="257"/>
        </pc:sldMkLst>
      </pc:sldChg>
      <pc:sldChg chg="modNotesTx">
        <pc:chgData name="Emily Rheault" userId="94c58b5d-fa77-4f02-9add-5c8d354cb63c" providerId="ADAL" clId="{38ACB5D5-882D-4D1C-9292-5AE6886169F2}" dt="2026-02-24T21:01:08.382" v="51" actId="114"/>
        <pc:sldMkLst>
          <pc:docMk/>
          <pc:sldMk cId="875165948" sldId="258"/>
        </pc:sldMkLst>
      </pc:sldChg>
      <pc:sldChg chg="modNotesTx">
        <pc:chgData name="Emily Rheault" userId="94c58b5d-fa77-4f02-9add-5c8d354cb63c" providerId="ADAL" clId="{38ACB5D5-882D-4D1C-9292-5AE6886169F2}" dt="2026-02-24T21:01:04.439" v="50" actId="12"/>
        <pc:sldMkLst>
          <pc:docMk/>
          <pc:sldMk cId="2231761661" sldId="259"/>
        </pc:sldMkLst>
      </pc:sldChg>
      <pc:sldChg chg="modNotesTx">
        <pc:chgData name="Emily Rheault" userId="94c58b5d-fa77-4f02-9add-5c8d354cb63c" providerId="ADAL" clId="{38ACB5D5-882D-4D1C-9292-5AE6886169F2}" dt="2026-02-24T21:00:50.299" v="47" actId="114"/>
        <pc:sldMkLst>
          <pc:docMk/>
          <pc:sldMk cId="189231310" sldId="260"/>
        </pc:sldMkLst>
      </pc:sldChg>
      <pc:sldChg chg="modSp mod">
        <pc:chgData name="Emily Rheault" userId="94c58b5d-fa77-4f02-9add-5c8d354cb63c" providerId="ADAL" clId="{38ACB5D5-882D-4D1C-9292-5AE6886169F2}" dt="2026-02-24T20:59:45.312" v="18" actId="20577"/>
        <pc:sldMkLst>
          <pc:docMk/>
          <pc:sldMk cId="2462450060" sldId="261"/>
        </pc:sldMkLst>
        <pc:spChg chg="mod">
          <ac:chgData name="Emily Rheault" userId="94c58b5d-fa77-4f02-9add-5c8d354cb63c" providerId="ADAL" clId="{38ACB5D5-882D-4D1C-9292-5AE6886169F2}" dt="2026-02-24T20:59:45.312" v="18" actId="20577"/>
          <ac:spMkLst>
            <pc:docMk/>
            <pc:sldMk cId="2462450060" sldId="261"/>
            <ac:spMk id="6" creationId="{715F5D98-57E4-E13A-E703-6C48DB93AB00}"/>
          </ac:spMkLst>
        </pc:spChg>
      </pc:sldChg>
      <pc:sldChg chg="modSp mod">
        <pc:chgData name="Emily Rheault" userId="94c58b5d-fa77-4f02-9add-5c8d354cb63c" providerId="ADAL" clId="{38ACB5D5-882D-4D1C-9292-5AE6886169F2}" dt="2026-02-24T21:00:00.213" v="40" actId="20577"/>
        <pc:sldMkLst>
          <pc:docMk/>
          <pc:sldMk cId="1260078791" sldId="262"/>
        </pc:sldMkLst>
        <pc:spChg chg="mod">
          <ac:chgData name="Emily Rheault" userId="94c58b5d-fa77-4f02-9add-5c8d354cb63c" providerId="ADAL" clId="{38ACB5D5-882D-4D1C-9292-5AE6886169F2}" dt="2026-02-24T21:00:00.213" v="40" actId="20577"/>
          <ac:spMkLst>
            <pc:docMk/>
            <pc:sldMk cId="1260078791" sldId="262"/>
            <ac:spMk id="6" creationId="{DD8B68F7-19CD-B0A5-59D2-6817E4EFD737}"/>
          </ac:spMkLst>
        </pc:spChg>
      </pc:sldChg>
      <pc:sldChg chg="modSp mod">
        <pc:chgData name="Emily Rheault" userId="94c58b5d-fa77-4f02-9add-5c8d354cb63c" providerId="ADAL" clId="{38ACB5D5-882D-4D1C-9292-5AE6886169F2}" dt="2026-02-24T20:59:55.638" v="29" actId="20577"/>
        <pc:sldMkLst>
          <pc:docMk/>
          <pc:sldMk cId="1998489652" sldId="263"/>
        </pc:sldMkLst>
        <pc:spChg chg="mod">
          <ac:chgData name="Emily Rheault" userId="94c58b5d-fa77-4f02-9add-5c8d354cb63c" providerId="ADAL" clId="{38ACB5D5-882D-4D1C-9292-5AE6886169F2}" dt="2026-02-24T20:59:55.638" v="29" actId="20577"/>
          <ac:spMkLst>
            <pc:docMk/>
            <pc:sldMk cId="1998489652" sldId="263"/>
            <ac:spMk id="6" creationId="{F522DD2B-08C9-8FA5-1221-69706EF3A6A0}"/>
          </ac:spMkLst>
        </pc:spChg>
      </pc:sldChg>
      <pc:sldChg chg="modNotesTx">
        <pc:chgData name="Emily Rheault" userId="94c58b5d-fa77-4f02-9add-5c8d354cb63c" providerId="ADAL" clId="{38ACB5D5-882D-4D1C-9292-5AE6886169F2}" dt="2026-02-24T21:02:15.751" v="71" actId="20577"/>
        <pc:sldMkLst>
          <pc:docMk/>
          <pc:sldMk cId="1878868296" sldId="265"/>
        </pc:sldMkLst>
      </pc:sldChg>
      <pc:sldMasterChg chg="delSp mod">
        <pc:chgData name="Emily Rheault" userId="94c58b5d-fa77-4f02-9add-5c8d354cb63c" providerId="ADAL" clId="{38ACB5D5-882D-4D1C-9292-5AE6886169F2}" dt="2026-02-24T21:03:37.104" v="75" actId="478"/>
        <pc:sldMasterMkLst>
          <pc:docMk/>
          <pc:sldMasterMk cId="3583038574" sldId="2147483648"/>
        </pc:sldMasterMkLst>
        <pc:picChg chg="del">
          <ac:chgData name="Emily Rheault" userId="94c58b5d-fa77-4f02-9add-5c8d354cb63c" providerId="ADAL" clId="{38ACB5D5-882D-4D1C-9292-5AE6886169F2}" dt="2026-02-24T21:03:37.104" v="75" actId="478"/>
          <ac:picMkLst>
            <pc:docMk/>
            <pc:sldMasterMk cId="3583038574" sldId="2147483648"/>
            <ac:picMk id="10" creationId="{E0031FD5-8DBA-5392-5A66-AE549211C7B9}"/>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97728-67FF-4A0E-AC21-41B6CD20EA8F}"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F4820-C575-4DD7-BD1B-F67A964A18BC}" type="slidenum">
              <a:rPr lang="en-US" smtClean="0"/>
              <a:t>‹#›</a:t>
            </a:fld>
            <a:endParaRPr lang="en-US"/>
          </a:p>
        </p:txBody>
      </p:sp>
    </p:spTree>
    <p:extLst>
      <p:ext uri="{BB962C8B-B14F-4D97-AF65-F5344CB8AC3E}">
        <p14:creationId xmlns:p14="http://schemas.microsoft.com/office/powerpoint/2010/main" val="3608214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Declaration of Independence is one of the most important documents in United States history because it defines what the nation stood for at its founding. Written in 1776, it also explains why the American colonies decided to break away from Great Britain. Most importantly, it describes core ideas about equality, natural rights, and the purpose of government. These ideals became the foundation of the United States and still help shape how Americans understand their country today. They also influenced other people around the world to consider democracy as a form of government.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look at the Declaration of Independence together and identify some of those foundational ideals. The Declaration can be broken into four main parts: the Introduction, Preamble, List of Grievances, and formal Declaration of Independence from Britain.</a:t>
            </a:r>
            <a:endParaRPr lang="en-US" dirty="0"/>
          </a:p>
        </p:txBody>
      </p:sp>
      <p:sp>
        <p:nvSpPr>
          <p:cNvPr id="4" name="Slide Number Placeholder 3"/>
          <p:cNvSpPr>
            <a:spLocks noGrp="1"/>
          </p:cNvSpPr>
          <p:nvPr>
            <p:ph type="sldNum" sz="quarter" idx="5"/>
          </p:nvPr>
        </p:nvSpPr>
        <p:spPr/>
        <p:txBody>
          <a:bodyPr/>
          <a:lstStyle/>
          <a:p>
            <a:fld id="{3AFF4820-C575-4DD7-BD1B-F67A964A18BC}" type="slidenum">
              <a:rPr lang="en-US" smtClean="0"/>
              <a:t>1</a:t>
            </a:fld>
            <a:endParaRPr lang="en-US"/>
          </a:p>
        </p:txBody>
      </p:sp>
    </p:spTree>
    <p:extLst>
      <p:ext uri="{BB962C8B-B14F-4D97-AF65-F5344CB8AC3E}">
        <p14:creationId xmlns:p14="http://schemas.microsoft.com/office/powerpoint/2010/main" val="410124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Introduction explains why the Declaration was created. It states that when one people decide to separate from another, they should explain their reasons clearly and respectfully to the world.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Declaration is addressed not only to Great Britain, but to a global audience.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authors understood that breaking away from Britain was a serious and potentially dangerous act.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section establishes the idea that political decisions should be justified with reason and evidence, not made arbitrarily.</a:t>
            </a:r>
          </a:p>
          <a:p>
            <a:endParaRPr lang="en-US" dirty="0"/>
          </a:p>
        </p:txBody>
      </p:sp>
      <p:sp>
        <p:nvSpPr>
          <p:cNvPr id="4" name="Slide Number Placeholder 3"/>
          <p:cNvSpPr>
            <a:spLocks noGrp="1"/>
          </p:cNvSpPr>
          <p:nvPr>
            <p:ph type="sldNum" sz="quarter" idx="5"/>
          </p:nvPr>
        </p:nvSpPr>
        <p:spPr/>
        <p:txBody>
          <a:bodyPr/>
          <a:lstStyle/>
          <a:p>
            <a:fld id="{3AFF4820-C575-4DD7-BD1B-F67A964A18BC}" type="slidenum">
              <a:rPr lang="en-US" smtClean="0"/>
              <a:t>2</a:t>
            </a:fld>
            <a:endParaRPr lang="en-US"/>
          </a:p>
        </p:txBody>
      </p:sp>
    </p:spTree>
    <p:extLst>
      <p:ext uri="{BB962C8B-B14F-4D97-AF65-F5344CB8AC3E}">
        <p14:creationId xmlns:p14="http://schemas.microsoft.com/office/powerpoint/2010/main" val="254636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Preamble is the most famous part of the Declaration. It outlines the core principles and ideals on which the American political system is based.</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Key Points: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ideas were radical in 1776, especially the claim that government exists to serve the people.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men” did not reflect reality at the time—enslaved people, women, Indigenous peoples, and others were excluded.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Despite its limitations, the Preamble established ideals that later generations would use to argue for expanded rights.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Which American ideals can you identify in this section?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Equality: “All men are created equal”</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Natural rights: Life, liberty, and the pursuit of happiness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Popular sovereignty: Governments derive their power from the consent of the governed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Right to resistance and revolution: if a government becomes destructive of the people’s rights and freedoms, the people have the right to change or abolish it. This ideal comes directly from the text of the Declaration: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“That whenever any Form of Government becomes destructive of these ends, it is the Right of the People to alter or to abolish it...”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“But when a long train of abuses and usurpations, pursuing invariably the same Object evinces a design to reduce them under absolute Despotism, it is their right, it is their duty, to throw off such Government, and to provide new Guards for their future security.”</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AFF4820-C575-4DD7-BD1B-F67A964A18BC}" type="slidenum">
              <a:rPr lang="en-US" smtClean="0"/>
              <a:t>3</a:t>
            </a:fld>
            <a:endParaRPr lang="en-US"/>
          </a:p>
        </p:txBody>
      </p:sp>
    </p:spTree>
    <p:extLst>
      <p:ext uri="{BB962C8B-B14F-4D97-AF65-F5344CB8AC3E}">
        <p14:creationId xmlns:p14="http://schemas.microsoft.com/office/powerpoint/2010/main" val="80316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list of grievances is the evidence section of the Declaration. It detailed specific ways King George III violated the colonists’ rights and abused his power.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section supported the argument made in the Preamble.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colonists are showing that Great Britain had broken the social contract.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grievances related directly to the ideals of consent of the governed and protection of natural rights.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Which American ideals can you identify in this section?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Need for representation in government/popular sovereignty.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Impartiality and fairness in law and judgment.</a:t>
            </a:r>
            <a:endParaRPr lang="en-US" dirty="0"/>
          </a:p>
        </p:txBody>
      </p:sp>
      <p:sp>
        <p:nvSpPr>
          <p:cNvPr id="4" name="Slide Number Placeholder 3"/>
          <p:cNvSpPr>
            <a:spLocks noGrp="1"/>
          </p:cNvSpPr>
          <p:nvPr>
            <p:ph type="sldNum" sz="quarter" idx="5"/>
          </p:nvPr>
        </p:nvSpPr>
        <p:spPr/>
        <p:txBody>
          <a:bodyPr/>
          <a:lstStyle/>
          <a:p>
            <a:fld id="{3AFF4820-C575-4DD7-BD1B-F67A964A18BC}" type="slidenum">
              <a:rPr lang="en-US" smtClean="0"/>
              <a:t>4</a:t>
            </a:fld>
            <a:endParaRPr lang="en-US"/>
          </a:p>
        </p:txBody>
      </p:sp>
    </p:spTree>
    <p:extLst>
      <p:ext uri="{BB962C8B-B14F-4D97-AF65-F5344CB8AC3E}">
        <p14:creationId xmlns:p14="http://schemas.microsoft.com/office/powerpoint/2010/main" val="197475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final section officially declares that the colonies are now free and independent states, no longer under British rule.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section transformed the document from an argument into an action.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Signing the Declaration was an act of treason under British law.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final pledge emphasized collective responsibility and sacrifice.</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American ideals can you identify in this section?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United States is a free and independent nation.</a:t>
            </a:r>
            <a:endParaRPr lang="en-US" dirty="0"/>
          </a:p>
        </p:txBody>
      </p:sp>
      <p:sp>
        <p:nvSpPr>
          <p:cNvPr id="4" name="Slide Number Placeholder 3"/>
          <p:cNvSpPr>
            <a:spLocks noGrp="1"/>
          </p:cNvSpPr>
          <p:nvPr>
            <p:ph type="sldNum" sz="quarter" idx="5"/>
          </p:nvPr>
        </p:nvSpPr>
        <p:spPr/>
        <p:txBody>
          <a:bodyPr/>
          <a:lstStyle/>
          <a:p>
            <a:fld id="{3AFF4820-C575-4DD7-BD1B-F67A964A18BC}" type="slidenum">
              <a:rPr lang="en-US" smtClean="0"/>
              <a:t>8</a:t>
            </a:fld>
            <a:endParaRPr lang="en-US"/>
          </a:p>
        </p:txBody>
      </p:sp>
    </p:spTree>
    <p:extLst>
      <p:ext uri="{BB962C8B-B14F-4D97-AF65-F5344CB8AC3E}">
        <p14:creationId xmlns:p14="http://schemas.microsoft.com/office/powerpoint/2010/main" val="4294208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ideals described in the Declaration and the institutions they support cannot exist without being fought for and defended in some way. Initially, these ideals were the rallying cry for the American Revolution. After the war, they became the basis for the Constitution and Bill of Rights.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250 years, Americans have continued to fight for and defend these ideals. Sometimes these fights happen on the battlefield, sometimes in the courts, sometimes in the voting booth.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lesson, we will look at how people throughout history — including individuals buried at Arlington National Cemetery — have worked to defend and expand the ideals first written in the Declaration of Independence in 1776. Arlington National Cemetery is primarily dedicated to those who have defending the United States through military service, but some of the people buried there defended it in other ways as well.</a:t>
            </a:r>
            <a:endParaRPr lang="en-US" dirty="0"/>
          </a:p>
        </p:txBody>
      </p:sp>
      <p:sp>
        <p:nvSpPr>
          <p:cNvPr id="4" name="Slide Number Placeholder 3"/>
          <p:cNvSpPr>
            <a:spLocks noGrp="1"/>
          </p:cNvSpPr>
          <p:nvPr>
            <p:ph type="sldNum" sz="quarter" idx="5"/>
          </p:nvPr>
        </p:nvSpPr>
        <p:spPr/>
        <p:txBody>
          <a:bodyPr/>
          <a:lstStyle/>
          <a:p>
            <a:fld id="{3AFF4820-C575-4DD7-BD1B-F67A964A18BC}" type="slidenum">
              <a:rPr lang="en-US" smtClean="0"/>
              <a:t>9</a:t>
            </a:fld>
            <a:endParaRPr lang="en-US"/>
          </a:p>
        </p:txBody>
      </p:sp>
    </p:spTree>
    <p:extLst>
      <p:ext uri="{BB962C8B-B14F-4D97-AF65-F5344CB8AC3E}">
        <p14:creationId xmlns:p14="http://schemas.microsoft.com/office/powerpoint/2010/main" val="348691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4820-C575-4DD7-BD1B-F67A964A18BC}" type="slidenum">
              <a:rPr lang="en-US" smtClean="0"/>
              <a:t>10</a:t>
            </a:fld>
            <a:endParaRPr lang="en-US"/>
          </a:p>
        </p:txBody>
      </p:sp>
    </p:spTree>
    <p:extLst>
      <p:ext uri="{BB962C8B-B14F-4D97-AF65-F5344CB8AC3E}">
        <p14:creationId xmlns:p14="http://schemas.microsoft.com/office/powerpoint/2010/main" val="170571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4A02-3606-F39C-4FB2-96F05942E620}"/>
              </a:ext>
            </a:extLst>
          </p:cNvPr>
          <p:cNvSpPr>
            <a:spLocks noGrp="1"/>
          </p:cNvSpPr>
          <p:nvPr>
            <p:ph type="ctrTitle"/>
          </p:nvPr>
        </p:nvSpPr>
        <p:spPr>
          <a:xfrm>
            <a:off x="1524000" y="1122363"/>
            <a:ext cx="9144000" cy="2387600"/>
          </a:xfrm>
          <a:noFill/>
          <a:ln>
            <a:noFill/>
          </a:ln>
        </p:spPr>
        <p:txBody>
          <a:bodyPr anchor="b"/>
          <a:lstStyle>
            <a:lvl1pPr algn="ctr">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F00EB821-3DBB-6FBD-7EE3-8D2270971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7257948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635A-F128-6E1B-FD00-D35FA6419D10}"/>
              </a:ext>
            </a:extLst>
          </p:cNvPr>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a:extLst>
              <a:ext uri="{FF2B5EF4-FFF2-40B4-BE49-F238E27FC236}">
                <a16:creationId xmlns:a16="http://schemas.microsoft.com/office/drawing/2014/main" id="{2851347E-FC61-ABDB-6E89-C13247B6F401}"/>
              </a:ext>
            </a:extLst>
          </p:cNvPr>
          <p:cNvSpPr>
            <a:spLocks noGrp="1"/>
          </p:cNvSpPr>
          <p:nvPr>
            <p:ph idx="1"/>
          </p:nvPr>
        </p:nvSpPr>
        <p:spPr>
          <a:xfrm>
            <a:off x="556845" y="1377217"/>
            <a:ext cx="11075377" cy="5164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ue triangle with white stars in a red shield&#10;&#10;AI-generated content may be incorrect.">
            <a:extLst>
              <a:ext uri="{FF2B5EF4-FFF2-40B4-BE49-F238E27FC236}">
                <a16:creationId xmlns:a16="http://schemas.microsoft.com/office/drawing/2014/main" id="{4D9D368E-0EE1-8D4F-7D18-0B0A07BE7C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5665" y="248566"/>
            <a:ext cx="593114" cy="593114"/>
          </a:xfrm>
          <a:prstGeom prst="rect">
            <a:avLst/>
          </a:prstGeom>
        </p:spPr>
      </p:pic>
    </p:spTree>
    <p:extLst>
      <p:ext uri="{BB962C8B-B14F-4D97-AF65-F5344CB8AC3E}">
        <p14:creationId xmlns:p14="http://schemas.microsoft.com/office/powerpoint/2010/main" val="274158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ED9D-B272-6278-2970-E007827BE437}"/>
              </a:ext>
            </a:extLst>
          </p:cNvPr>
          <p:cNvSpPr>
            <a:spLocks noGrp="1"/>
          </p:cNvSpPr>
          <p:nvPr>
            <p:ph type="title"/>
          </p:nvPr>
        </p:nvSpPr>
        <p:spPr>
          <a:xfrm>
            <a:off x="831850" y="1709738"/>
            <a:ext cx="10515600" cy="2852737"/>
          </a:xfrm>
          <a:noFill/>
          <a:ln>
            <a:noFill/>
          </a:ln>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199FD83-D75D-AF0A-4561-FBC10796AF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3609347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D505-96C7-C037-6C5C-D9DC9C4F5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1EFE6-6C48-6E80-E885-B8CBEAC7F8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EDB357-5140-E898-3DC7-3595303743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blue triangle with white stars in a red shield&#10;&#10;AI-generated content may be incorrect.">
            <a:extLst>
              <a:ext uri="{FF2B5EF4-FFF2-40B4-BE49-F238E27FC236}">
                <a16:creationId xmlns:a16="http://schemas.microsoft.com/office/drawing/2014/main" id="{E9496190-B5CC-7E58-6C11-02A81E724C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5665" y="248566"/>
            <a:ext cx="593114" cy="593114"/>
          </a:xfrm>
          <a:prstGeom prst="rect">
            <a:avLst/>
          </a:prstGeom>
        </p:spPr>
      </p:pic>
    </p:spTree>
    <p:extLst>
      <p:ext uri="{BB962C8B-B14F-4D97-AF65-F5344CB8AC3E}">
        <p14:creationId xmlns:p14="http://schemas.microsoft.com/office/powerpoint/2010/main" val="375737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2FDE-CAE7-1A57-D356-65D365528A17}"/>
              </a:ext>
            </a:extLst>
          </p:cNvPr>
          <p:cNvSpPr>
            <a:spLocks noGrp="1"/>
          </p:cNvSpPr>
          <p:nvPr>
            <p:ph type="title" hasCustomPrompt="1"/>
          </p:nvPr>
        </p:nvSpPr>
        <p:spPr/>
        <p:txBody>
          <a:bodyPr/>
          <a:lstStyle>
            <a:lvl1pPr>
              <a:defRPr/>
            </a:lvl1pPr>
          </a:lstStyle>
          <a:p>
            <a:r>
              <a:rPr lang="en-US" dirty="0"/>
              <a:t>   Click to edit Master title style</a:t>
            </a:r>
          </a:p>
        </p:txBody>
      </p:sp>
      <p:pic>
        <p:nvPicPr>
          <p:cNvPr id="6" name="Picture 5" descr="A blue triangle with white stars in a red shield&#10;&#10;AI-generated content may be incorrect.">
            <a:extLst>
              <a:ext uri="{FF2B5EF4-FFF2-40B4-BE49-F238E27FC236}">
                <a16:creationId xmlns:a16="http://schemas.microsoft.com/office/drawing/2014/main" id="{ED6E8962-0B0E-C126-19FB-91A229A6C4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5665" y="248566"/>
            <a:ext cx="593114" cy="593114"/>
          </a:xfrm>
          <a:prstGeom prst="rect">
            <a:avLst/>
          </a:prstGeom>
        </p:spPr>
      </p:pic>
    </p:spTree>
    <p:extLst>
      <p:ext uri="{BB962C8B-B14F-4D97-AF65-F5344CB8AC3E}">
        <p14:creationId xmlns:p14="http://schemas.microsoft.com/office/powerpoint/2010/main" val="424567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39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06909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4113C-5415-D1D1-6E96-E573676E2258}"/>
              </a:ext>
            </a:extLst>
          </p:cNvPr>
          <p:cNvSpPr>
            <a:spLocks noGrp="1"/>
          </p:cNvSpPr>
          <p:nvPr>
            <p:ph type="title"/>
          </p:nvPr>
        </p:nvSpPr>
        <p:spPr>
          <a:xfrm>
            <a:off x="-8792" y="-8792"/>
            <a:ext cx="12200792" cy="1107831"/>
          </a:xfrm>
          <a:prstGeom prst="rect">
            <a:avLst/>
          </a:prstGeom>
          <a:solidFill>
            <a:schemeClr val="tx2"/>
          </a:solidFill>
          <a:ln>
            <a:solidFill>
              <a:schemeClr val="tx2"/>
            </a:solidFill>
          </a:ln>
        </p:spPr>
        <p:txBody>
          <a:bodyPr vert="horz" lIns="91440" tIns="45720" rIns="91440" bIns="45720" rtlCol="0" anchor="ctr">
            <a:normAutofit/>
          </a:bodyPr>
          <a:lstStyle/>
          <a:p>
            <a:r>
              <a:rPr lang="en-US" dirty="0"/>
              <a:t>   Click to edit Master title style</a:t>
            </a:r>
          </a:p>
        </p:txBody>
      </p:sp>
      <p:sp>
        <p:nvSpPr>
          <p:cNvPr id="3" name="Text Placeholder 2">
            <a:extLst>
              <a:ext uri="{FF2B5EF4-FFF2-40B4-BE49-F238E27FC236}">
                <a16:creationId xmlns:a16="http://schemas.microsoft.com/office/drawing/2014/main" id="{048FCCF9-F589-D5A8-BE9E-5DD8753A4523}"/>
              </a:ext>
            </a:extLst>
          </p:cNvPr>
          <p:cNvSpPr>
            <a:spLocks noGrp="1"/>
          </p:cNvSpPr>
          <p:nvPr>
            <p:ph type="body" idx="1"/>
          </p:nvPr>
        </p:nvSpPr>
        <p:spPr>
          <a:xfrm>
            <a:off x="556845" y="1377216"/>
            <a:ext cx="11075377" cy="5146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3038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B517-A3B7-616A-A124-C7E2854DB08D}"/>
              </a:ext>
            </a:extLst>
          </p:cNvPr>
          <p:cNvSpPr>
            <a:spLocks noGrp="1"/>
          </p:cNvSpPr>
          <p:nvPr>
            <p:ph type="ctrTitle"/>
          </p:nvPr>
        </p:nvSpPr>
        <p:spPr>
          <a:xfrm>
            <a:off x="1524000" y="2045907"/>
            <a:ext cx="9144000" cy="2387600"/>
          </a:xfrm>
        </p:spPr>
        <p:txBody>
          <a:bodyPr/>
          <a:lstStyle/>
          <a:p>
            <a:r>
              <a:rPr lang="en-US" dirty="0"/>
              <a:t>250 Years of Defending American Ideals</a:t>
            </a:r>
          </a:p>
        </p:txBody>
      </p:sp>
      <p:pic>
        <p:nvPicPr>
          <p:cNvPr id="3" name="Picture 2">
            <a:extLst>
              <a:ext uri="{FF2B5EF4-FFF2-40B4-BE49-F238E27FC236}">
                <a16:creationId xmlns:a16="http://schemas.microsoft.com/office/drawing/2014/main" id="{0C2D7D8F-FEB5-0A76-9178-3A5B43B98E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5337" y="130504"/>
            <a:ext cx="2248825" cy="644165"/>
          </a:xfrm>
          <a:prstGeom prst="rect">
            <a:avLst/>
          </a:prstGeom>
        </p:spPr>
      </p:pic>
      <p:sp>
        <p:nvSpPr>
          <p:cNvPr id="4" name="TextBox 3">
            <a:extLst>
              <a:ext uri="{FF2B5EF4-FFF2-40B4-BE49-F238E27FC236}">
                <a16:creationId xmlns:a16="http://schemas.microsoft.com/office/drawing/2014/main" id="{0A16DD97-516C-7203-EAF9-BEAD2C8AFD1F}"/>
              </a:ext>
            </a:extLst>
          </p:cNvPr>
          <p:cNvSpPr txBox="1"/>
          <p:nvPr/>
        </p:nvSpPr>
        <p:spPr>
          <a:xfrm>
            <a:off x="8017893" y="267921"/>
            <a:ext cx="3918769" cy="369332"/>
          </a:xfrm>
          <a:prstGeom prst="rect">
            <a:avLst/>
          </a:prstGeom>
          <a:noFill/>
        </p:spPr>
        <p:txBody>
          <a:bodyPr wrap="square" rtlCol="0">
            <a:spAutoFit/>
          </a:bodyPr>
          <a:lstStyle/>
          <a:p>
            <a:pPr algn="r"/>
            <a:r>
              <a:rPr lang="en-US" dirty="0"/>
              <a:t>EDUCATION PROGRAM</a:t>
            </a:r>
          </a:p>
        </p:txBody>
      </p:sp>
    </p:spTree>
    <p:extLst>
      <p:ext uri="{BB962C8B-B14F-4D97-AF65-F5344CB8AC3E}">
        <p14:creationId xmlns:p14="http://schemas.microsoft.com/office/powerpoint/2010/main" val="254450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35D47-9F49-43D2-9343-694E27E5AA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13E07C-6DDC-A9E8-BE53-6AD52758944E}"/>
              </a:ext>
            </a:extLst>
          </p:cNvPr>
          <p:cNvSpPr>
            <a:spLocks noGrp="1"/>
          </p:cNvSpPr>
          <p:nvPr>
            <p:ph idx="1"/>
          </p:nvPr>
        </p:nvSpPr>
        <p:spPr/>
        <p:txBody>
          <a:bodyPr>
            <a:normAutofit/>
          </a:bodyPr>
          <a:lstStyle/>
          <a:p>
            <a:r>
              <a:rPr lang="en-US" sz="3200"/>
              <a:t>Review primary sources in your group. Which ideal does each source best represent?</a:t>
            </a:r>
          </a:p>
          <a:p>
            <a:r>
              <a:rPr lang="en-US" sz="3200"/>
              <a:t>Cut out the quote or picture and tape it to the corresponding poster.</a:t>
            </a:r>
          </a:p>
          <a:p>
            <a:r>
              <a:rPr lang="en-US" sz="3200"/>
              <a:t>Review posters and reflect: </a:t>
            </a:r>
          </a:p>
          <a:p>
            <a:pPr lvl="1" indent="-274320">
              <a:spcAft>
                <a:spcPts val="600"/>
              </a:spcAft>
              <a:buFont typeface="Courier New" panose="02070309020205020404" pitchFamily="49" charset="0"/>
              <a:buChar char="o"/>
            </a:pPr>
            <a:r>
              <a:rPr lang="en-US" sz="2800"/>
              <a:t>How have these ideals been defended in the past? </a:t>
            </a:r>
          </a:p>
          <a:p>
            <a:pPr lvl="1" indent="-274320">
              <a:buFont typeface="Courier New" panose="02070309020205020404" pitchFamily="49" charset="0"/>
              <a:buChar char="o"/>
            </a:pPr>
            <a:r>
              <a:rPr lang="en-US" sz="2800"/>
              <a:t>How are they still being defended today?</a:t>
            </a:r>
          </a:p>
        </p:txBody>
      </p:sp>
      <p:sp>
        <p:nvSpPr>
          <p:cNvPr id="6" name="Title 1">
            <a:extLst>
              <a:ext uri="{FF2B5EF4-FFF2-40B4-BE49-F238E27FC236}">
                <a16:creationId xmlns:a16="http://schemas.microsoft.com/office/drawing/2014/main" id="{AA70F790-4B70-8D2A-24B8-A47B6721DB6D}"/>
              </a:ext>
            </a:extLst>
          </p:cNvPr>
          <p:cNvSpPr>
            <a:spLocks noGrp="1"/>
          </p:cNvSpPr>
          <p:nvPr>
            <p:ph type="title"/>
          </p:nvPr>
        </p:nvSpPr>
        <p:spPr>
          <a:xfrm>
            <a:off x="0" y="0"/>
            <a:ext cx="12201525" cy="1108075"/>
          </a:xfrm>
        </p:spPr>
        <p:txBody>
          <a:bodyPr/>
          <a:lstStyle/>
          <a:p>
            <a:pPr marL="457200"/>
            <a:r>
              <a:rPr lang="en-US"/>
              <a:t>Group Activity</a:t>
            </a:r>
            <a:endParaRPr lang="en-US" dirty="0"/>
          </a:p>
        </p:txBody>
      </p:sp>
    </p:spTree>
    <p:extLst>
      <p:ext uri="{BB962C8B-B14F-4D97-AF65-F5344CB8AC3E}">
        <p14:creationId xmlns:p14="http://schemas.microsoft.com/office/powerpoint/2010/main" val="187886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8C9C9A-FE0D-82F4-CF74-4538B92F8D4F}"/>
              </a:ext>
            </a:extLst>
          </p:cNvPr>
          <p:cNvSpPr>
            <a:spLocks noGrp="1"/>
          </p:cNvSpPr>
          <p:nvPr>
            <p:ph idx="1"/>
          </p:nvPr>
        </p:nvSpPr>
        <p:spPr/>
        <p:txBody>
          <a:bodyPr>
            <a:normAutofit/>
          </a:bodyPr>
          <a:lstStyle/>
          <a:p>
            <a:pPr marL="0" indent="0">
              <a:buNone/>
            </a:pPr>
            <a:r>
              <a:rPr lang="en-US" sz="2400"/>
              <a:t>In CONGRESS, July 4, 1776.</a:t>
            </a:r>
          </a:p>
          <a:p>
            <a:pPr marL="0" indent="0">
              <a:buNone/>
            </a:pPr>
            <a:r>
              <a:rPr lang="en-US" sz="2400"/>
              <a:t>The unanimous Declaration of the thirteen united States of America, </a:t>
            </a:r>
          </a:p>
          <a:p>
            <a:pPr marL="0" indent="0">
              <a:buNone/>
            </a:pPr>
            <a:r>
              <a:rPr lang="en-US" sz="240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p:txBody>
      </p:sp>
      <p:sp>
        <p:nvSpPr>
          <p:cNvPr id="6" name="Title 1">
            <a:extLst>
              <a:ext uri="{FF2B5EF4-FFF2-40B4-BE49-F238E27FC236}">
                <a16:creationId xmlns:a16="http://schemas.microsoft.com/office/drawing/2014/main" id="{8B7AFE07-09A7-A1D0-0D5A-6842E7001FDC}"/>
              </a:ext>
            </a:extLst>
          </p:cNvPr>
          <p:cNvSpPr>
            <a:spLocks noGrp="1"/>
          </p:cNvSpPr>
          <p:nvPr>
            <p:ph type="title"/>
          </p:nvPr>
        </p:nvSpPr>
        <p:spPr>
          <a:xfrm>
            <a:off x="0" y="0"/>
            <a:ext cx="12201525" cy="1108075"/>
          </a:xfrm>
        </p:spPr>
        <p:txBody>
          <a:bodyPr/>
          <a:lstStyle/>
          <a:p>
            <a:pPr marL="457200"/>
            <a:r>
              <a:rPr lang="en-US"/>
              <a:t>Introduction</a:t>
            </a:r>
            <a:endParaRPr lang="en-US" dirty="0"/>
          </a:p>
        </p:txBody>
      </p:sp>
    </p:spTree>
    <p:extLst>
      <p:ext uri="{BB962C8B-B14F-4D97-AF65-F5344CB8AC3E}">
        <p14:creationId xmlns:p14="http://schemas.microsoft.com/office/powerpoint/2010/main" val="222684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9DBC4-E75C-C5A7-847A-4BEFCA8F04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CF1A7-3662-7622-4623-E6AC7C5A915F}"/>
              </a:ext>
            </a:extLst>
          </p:cNvPr>
          <p:cNvSpPr>
            <a:spLocks noGrp="1"/>
          </p:cNvSpPr>
          <p:nvPr>
            <p:ph idx="1"/>
          </p:nvPr>
        </p:nvSpPr>
        <p:spPr>
          <a:xfrm>
            <a:off x="392253" y="1240057"/>
            <a:ext cx="11421795" cy="5164260"/>
          </a:xfrm>
        </p:spPr>
        <p:txBody>
          <a:bodyPr>
            <a:noAutofit/>
          </a:bodyPr>
          <a:lstStyle/>
          <a:p>
            <a:pPr marL="0" indent="0">
              <a:buNone/>
            </a:pPr>
            <a:r>
              <a:rPr lang="en-US" sz="2400"/>
              <a:t>We hold these truths to be self-evident, that all men are created equal, that they are endowed by their Creator with certain unalienable Rights, that among these are Life, Liberty and the pursuit of Happiness. That to secure these rights, Governments are instituted among Men, deriving their just powers from the consent of the governed, 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 Prudence, indeed, will dictate that Governments long established should not be changed for light and transient causes; and accordingly all experience hath shewn, that mankind are more disposed to suffer, while evils are sufferable, than to right themselves by abolishing the forms to which they are accustomed. But when a long train of abuses and usurpations, pursuing invariably the same Object evinces a design to reduce them under absolute Despotism, it is their right, it is their duty, to throw off such Government, and to provide new Guards for their future security.</a:t>
            </a:r>
          </a:p>
        </p:txBody>
      </p:sp>
      <p:sp>
        <p:nvSpPr>
          <p:cNvPr id="6" name="Title 1">
            <a:extLst>
              <a:ext uri="{FF2B5EF4-FFF2-40B4-BE49-F238E27FC236}">
                <a16:creationId xmlns:a16="http://schemas.microsoft.com/office/drawing/2014/main" id="{1D340653-1E0D-EC93-EE9E-F8AE156FF0E0}"/>
              </a:ext>
            </a:extLst>
          </p:cNvPr>
          <p:cNvSpPr>
            <a:spLocks noGrp="1"/>
          </p:cNvSpPr>
          <p:nvPr>
            <p:ph type="title"/>
          </p:nvPr>
        </p:nvSpPr>
        <p:spPr>
          <a:xfrm>
            <a:off x="0" y="0"/>
            <a:ext cx="12201525" cy="1108075"/>
          </a:xfrm>
        </p:spPr>
        <p:txBody>
          <a:bodyPr/>
          <a:lstStyle/>
          <a:p>
            <a:pPr marL="457200"/>
            <a:r>
              <a:rPr lang="en-US"/>
              <a:t>Preamble</a:t>
            </a:r>
            <a:endParaRPr lang="en-US" dirty="0"/>
          </a:p>
        </p:txBody>
      </p:sp>
    </p:spTree>
    <p:extLst>
      <p:ext uri="{BB962C8B-B14F-4D97-AF65-F5344CB8AC3E}">
        <p14:creationId xmlns:p14="http://schemas.microsoft.com/office/powerpoint/2010/main" val="87516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F9AB5-1C9E-DDD3-EBC3-0D5CBC9A4B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6A5498-91C7-91B6-1623-A9EEF6517700}"/>
              </a:ext>
            </a:extLst>
          </p:cNvPr>
          <p:cNvSpPr>
            <a:spLocks noGrp="1"/>
          </p:cNvSpPr>
          <p:nvPr>
            <p:ph idx="1"/>
          </p:nvPr>
        </p:nvSpPr>
        <p:spPr>
          <a:xfrm>
            <a:off x="558311" y="1313209"/>
            <a:ext cx="11075377" cy="5164260"/>
          </a:xfrm>
        </p:spPr>
        <p:txBody>
          <a:bodyPr>
            <a:noAutofit/>
          </a:bodyPr>
          <a:lstStyle/>
          <a:p>
            <a:pPr marL="0" indent="0">
              <a:spcBef>
                <a:spcPts val="0"/>
              </a:spcBef>
              <a:buNone/>
            </a:pPr>
            <a:r>
              <a:rPr lang="en-US" sz="2400"/>
              <a:t>Such has been the patient sufferance of these Colonies; and such is now the necessity which constrains them to alter their former Systems of Government. The history of the present King of Great Britain is a history of repeated injuries and usurpations, all having in direct object the establishment of an absolute Tyranny over these States. To prove this, let Facts be submitted to a candid world.</a:t>
            </a:r>
          </a:p>
          <a:p>
            <a:pPr marL="0" indent="0">
              <a:spcBef>
                <a:spcPts val="0"/>
              </a:spcBef>
              <a:buNone/>
            </a:pPr>
            <a:endParaRPr lang="en-US" sz="2400"/>
          </a:p>
        </p:txBody>
      </p:sp>
      <p:sp>
        <p:nvSpPr>
          <p:cNvPr id="6" name="Title 1">
            <a:extLst>
              <a:ext uri="{FF2B5EF4-FFF2-40B4-BE49-F238E27FC236}">
                <a16:creationId xmlns:a16="http://schemas.microsoft.com/office/drawing/2014/main" id="{5BD3484D-E2E9-89FE-3EAE-59842489A9AE}"/>
              </a:ext>
            </a:extLst>
          </p:cNvPr>
          <p:cNvSpPr>
            <a:spLocks noGrp="1"/>
          </p:cNvSpPr>
          <p:nvPr>
            <p:ph type="title"/>
          </p:nvPr>
        </p:nvSpPr>
        <p:spPr>
          <a:xfrm>
            <a:off x="0" y="0"/>
            <a:ext cx="12201525" cy="1108075"/>
          </a:xfrm>
        </p:spPr>
        <p:txBody>
          <a:bodyPr/>
          <a:lstStyle/>
          <a:p>
            <a:pPr marL="457200"/>
            <a:r>
              <a:rPr lang="en-US"/>
              <a:t>List of Grievances</a:t>
            </a:r>
            <a:endParaRPr lang="en-US" dirty="0"/>
          </a:p>
        </p:txBody>
      </p:sp>
    </p:spTree>
    <p:extLst>
      <p:ext uri="{BB962C8B-B14F-4D97-AF65-F5344CB8AC3E}">
        <p14:creationId xmlns:p14="http://schemas.microsoft.com/office/powerpoint/2010/main" val="223176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A86E-78CD-41A1-90F6-D0C3C6B065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B27F8-8B4C-925B-0EA2-2F855CD39E93}"/>
              </a:ext>
            </a:extLst>
          </p:cNvPr>
          <p:cNvSpPr>
            <a:spLocks noGrp="1"/>
          </p:cNvSpPr>
          <p:nvPr>
            <p:ph idx="1"/>
          </p:nvPr>
        </p:nvSpPr>
        <p:spPr/>
        <p:txBody>
          <a:bodyPr>
            <a:noAutofit/>
          </a:bodyPr>
          <a:lstStyle/>
          <a:p>
            <a:pPr>
              <a:spcBef>
                <a:spcPts val="0"/>
              </a:spcBef>
              <a:spcAft>
                <a:spcPts val="200"/>
              </a:spcAft>
            </a:pPr>
            <a:r>
              <a:rPr lang="en-US" sz="1600"/>
              <a:t>He has refused his Assent to Laws, the most wholesome and necessary for the public good.</a:t>
            </a:r>
          </a:p>
          <a:p>
            <a:pPr>
              <a:spcBef>
                <a:spcPts val="0"/>
              </a:spcBef>
              <a:spcAft>
                <a:spcPts val="200"/>
              </a:spcAft>
            </a:pPr>
            <a:r>
              <a:rPr lang="en-US" sz="1600"/>
              <a:t>He has forbidden his Governors to pass Laws of immediate and pressing importance, unless suspended in their operation till his Assent should be obtained; and when so suspended, he has utterly neglected to attend to them.</a:t>
            </a:r>
          </a:p>
          <a:p>
            <a:pPr>
              <a:spcBef>
                <a:spcPts val="0"/>
              </a:spcBef>
              <a:spcAft>
                <a:spcPts val="200"/>
              </a:spcAft>
            </a:pPr>
            <a:r>
              <a:rPr lang="en-US" sz="1600"/>
              <a:t>He has refused to pass other Laws for the accommodation of large districts of people, unless those people would relinquish the right of Representation in the Legislature, a right inestimable to them and formidable to tyrants only.</a:t>
            </a:r>
          </a:p>
          <a:p>
            <a:pPr>
              <a:spcBef>
                <a:spcPts val="0"/>
              </a:spcBef>
              <a:spcAft>
                <a:spcPts val="200"/>
              </a:spcAft>
            </a:pPr>
            <a:r>
              <a:rPr lang="en-US" sz="1600"/>
              <a:t>He has called together legislative bodies at places unusual, uncomfortable, and distant from the depository of their public Records, for the sole purpose of fatiguing them into compliance with his measures.</a:t>
            </a:r>
          </a:p>
          <a:p>
            <a:pPr>
              <a:spcBef>
                <a:spcPts val="0"/>
              </a:spcBef>
              <a:spcAft>
                <a:spcPts val="200"/>
              </a:spcAft>
            </a:pPr>
            <a:r>
              <a:rPr lang="en-US" sz="1600"/>
              <a:t>He has dissolved Representative Houses repeatedly, for opposing with manly firmness his invasions on the rights of the people.</a:t>
            </a:r>
          </a:p>
          <a:p>
            <a:pPr>
              <a:spcBef>
                <a:spcPts val="0"/>
              </a:spcBef>
              <a:spcAft>
                <a:spcPts val="200"/>
              </a:spcAft>
            </a:pPr>
            <a:r>
              <a:rPr lang="en-US" sz="1600"/>
              <a:t>He has refused for a long time, after such dissolutions, to cause others to be elected; whereby the Legislative powers, incapable of Annihilation, have returned to the People at large for their exercise; the State remaining in the mean time exposed to all the dangers of invasion from without, and convulsions within.</a:t>
            </a:r>
          </a:p>
          <a:p>
            <a:pPr>
              <a:spcBef>
                <a:spcPts val="0"/>
              </a:spcBef>
              <a:spcAft>
                <a:spcPts val="200"/>
              </a:spcAft>
            </a:pPr>
            <a:r>
              <a:rPr lang="en-US" sz="1600"/>
              <a:t>He has endeavoured to prevent the population of these States; for that purpose obstructing the Laws for Naturalization of Foreigners; refusing to pass others to encourage their migrations hither, and raising the conditions of new Appropriations of Lands.</a:t>
            </a:r>
          </a:p>
          <a:p>
            <a:pPr>
              <a:spcBef>
                <a:spcPts val="0"/>
              </a:spcBef>
              <a:spcAft>
                <a:spcPts val="200"/>
              </a:spcAft>
            </a:pPr>
            <a:r>
              <a:rPr lang="en-US" sz="1600"/>
              <a:t>He has obstructed the Administration of Justice, by refusing his Assent to Laws for establishing Judiciary powers.</a:t>
            </a:r>
          </a:p>
          <a:p>
            <a:pPr>
              <a:spcBef>
                <a:spcPts val="0"/>
              </a:spcBef>
              <a:spcAft>
                <a:spcPts val="200"/>
              </a:spcAft>
            </a:pPr>
            <a:r>
              <a:rPr lang="en-US" sz="1600"/>
              <a:t>He has made Judges dependent on his Will alone, for the tenure of their offices, and the amount and payment of their salaries.</a:t>
            </a:r>
          </a:p>
          <a:p>
            <a:pPr>
              <a:spcBef>
                <a:spcPts val="0"/>
              </a:spcBef>
              <a:spcAft>
                <a:spcPts val="200"/>
              </a:spcAft>
            </a:pPr>
            <a:r>
              <a:rPr lang="en-US" sz="1600"/>
              <a:t>He has erected a multitude of New Offices, and sent hither swarms of Officers to harrass our people, and eat out their substance.</a:t>
            </a:r>
          </a:p>
          <a:p>
            <a:pPr>
              <a:spcBef>
                <a:spcPts val="0"/>
              </a:spcBef>
              <a:spcAft>
                <a:spcPts val="200"/>
              </a:spcAft>
            </a:pPr>
            <a:r>
              <a:rPr lang="en-US" sz="1600"/>
              <a:t>He has kept among us, in times of peace, Standing Armies without the Consent of our legislatures.</a:t>
            </a:r>
          </a:p>
          <a:p>
            <a:pPr>
              <a:spcBef>
                <a:spcPts val="0"/>
              </a:spcBef>
              <a:spcAft>
                <a:spcPts val="200"/>
              </a:spcAft>
            </a:pPr>
            <a:r>
              <a:rPr lang="en-US" sz="1600"/>
              <a:t>He has affected to render the Military independent of and superior to the Civil power.</a:t>
            </a:r>
          </a:p>
          <a:p>
            <a:pPr>
              <a:spcBef>
                <a:spcPts val="0"/>
              </a:spcBef>
              <a:spcAft>
                <a:spcPts val="200"/>
              </a:spcAft>
            </a:pPr>
            <a:r>
              <a:rPr lang="en-US" sz="1600"/>
              <a:t>He has combined with others to subject us to a jurisdiction foreign to our constitution, and unacknowledged by our laws; giving his Assent to their Acts of pretended Legislation:</a:t>
            </a:r>
          </a:p>
        </p:txBody>
      </p:sp>
      <p:sp>
        <p:nvSpPr>
          <p:cNvPr id="6" name="Title 1">
            <a:extLst>
              <a:ext uri="{FF2B5EF4-FFF2-40B4-BE49-F238E27FC236}">
                <a16:creationId xmlns:a16="http://schemas.microsoft.com/office/drawing/2014/main" id="{715F5D98-57E4-E13A-E703-6C48DB93AB00}"/>
              </a:ext>
            </a:extLst>
          </p:cNvPr>
          <p:cNvSpPr>
            <a:spLocks noGrp="1"/>
          </p:cNvSpPr>
          <p:nvPr>
            <p:ph type="title"/>
          </p:nvPr>
        </p:nvSpPr>
        <p:spPr>
          <a:xfrm>
            <a:off x="0" y="0"/>
            <a:ext cx="12201525" cy="1108075"/>
          </a:xfrm>
        </p:spPr>
        <p:txBody>
          <a:bodyPr/>
          <a:lstStyle/>
          <a:p>
            <a:pPr marL="457200"/>
            <a:r>
              <a:rPr lang="en-US" dirty="0"/>
              <a:t>List of Grievances, continued</a:t>
            </a:r>
          </a:p>
        </p:txBody>
      </p:sp>
    </p:spTree>
    <p:extLst>
      <p:ext uri="{BB962C8B-B14F-4D97-AF65-F5344CB8AC3E}">
        <p14:creationId xmlns:p14="http://schemas.microsoft.com/office/powerpoint/2010/main" val="246245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E9405-810D-12A3-0367-B19B68BC16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7EF16E-81CA-754D-0A76-F072912CB91B}"/>
              </a:ext>
            </a:extLst>
          </p:cNvPr>
          <p:cNvSpPr>
            <a:spLocks noGrp="1"/>
          </p:cNvSpPr>
          <p:nvPr>
            <p:ph idx="1"/>
          </p:nvPr>
        </p:nvSpPr>
        <p:spPr>
          <a:xfrm>
            <a:off x="558311" y="1349785"/>
            <a:ext cx="11075377" cy="5297904"/>
          </a:xfrm>
        </p:spPr>
        <p:txBody>
          <a:bodyPr>
            <a:noAutofit/>
          </a:bodyPr>
          <a:lstStyle/>
          <a:p>
            <a:pPr>
              <a:spcBef>
                <a:spcPts val="0"/>
              </a:spcBef>
              <a:spcAft>
                <a:spcPts val="200"/>
              </a:spcAft>
            </a:pPr>
            <a:r>
              <a:rPr lang="en-US" sz="1600"/>
              <a:t>For Quartering large bodies of armed troops among us:</a:t>
            </a:r>
          </a:p>
          <a:p>
            <a:pPr>
              <a:spcBef>
                <a:spcPts val="0"/>
              </a:spcBef>
              <a:spcAft>
                <a:spcPts val="200"/>
              </a:spcAft>
            </a:pPr>
            <a:r>
              <a:rPr lang="en-US" sz="1600"/>
              <a:t>For protecting them, by a mock Trial, from punishment for any Murders which they should commit on the Inhabitants of these States:</a:t>
            </a:r>
          </a:p>
          <a:p>
            <a:pPr>
              <a:spcBef>
                <a:spcPts val="0"/>
              </a:spcBef>
              <a:spcAft>
                <a:spcPts val="200"/>
              </a:spcAft>
            </a:pPr>
            <a:r>
              <a:rPr lang="en-US" sz="1600"/>
              <a:t>For cutting off our Trade with all parts of the world:</a:t>
            </a:r>
          </a:p>
          <a:p>
            <a:pPr>
              <a:spcBef>
                <a:spcPts val="0"/>
              </a:spcBef>
              <a:spcAft>
                <a:spcPts val="200"/>
              </a:spcAft>
            </a:pPr>
            <a:r>
              <a:rPr lang="en-US" sz="1600"/>
              <a:t>For imposing Taxes on us without our Consent:</a:t>
            </a:r>
          </a:p>
          <a:p>
            <a:pPr>
              <a:spcBef>
                <a:spcPts val="0"/>
              </a:spcBef>
              <a:spcAft>
                <a:spcPts val="200"/>
              </a:spcAft>
            </a:pPr>
            <a:r>
              <a:rPr lang="en-US" sz="1600"/>
              <a:t>For depriving us in many cases, of the benefits of Trial by Jury:</a:t>
            </a:r>
          </a:p>
          <a:p>
            <a:pPr>
              <a:spcBef>
                <a:spcPts val="0"/>
              </a:spcBef>
              <a:spcAft>
                <a:spcPts val="200"/>
              </a:spcAft>
            </a:pPr>
            <a:r>
              <a:rPr lang="en-US" sz="1600"/>
              <a:t>For transporting us beyond Seas to be tried for pretended offences:</a:t>
            </a:r>
          </a:p>
          <a:p>
            <a:pPr>
              <a:spcBef>
                <a:spcPts val="0"/>
              </a:spcBef>
              <a:spcAft>
                <a:spcPts val="200"/>
              </a:spcAft>
            </a:pPr>
            <a:r>
              <a:rPr lang="en-US" sz="1600"/>
              <a:t>For abolishing the free System of English Laws in a neighbouring Province, establishing therein an Arbitrary government, and enlarging its Boundaries so as to render it at once an example and fit instrument for introducing the same absolute rule into these Colonies:</a:t>
            </a:r>
          </a:p>
          <a:p>
            <a:pPr>
              <a:spcBef>
                <a:spcPts val="0"/>
              </a:spcBef>
              <a:spcAft>
                <a:spcPts val="200"/>
              </a:spcAft>
            </a:pPr>
            <a:r>
              <a:rPr lang="en-US" sz="1600"/>
              <a:t>For taking away our Charters, abolishing our most valuable Laws, and altering fundamentally the Forms of our Governments:</a:t>
            </a:r>
          </a:p>
          <a:p>
            <a:pPr>
              <a:spcBef>
                <a:spcPts val="0"/>
              </a:spcBef>
              <a:spcAft>
                <a:spcPts val="200"/>
              </a:spcAft>
            </a:pPr>
            <a:r>
              <a:rPr lang="en-US" sz="1600"/>
              <a:t>For suspending our own Legislatures, and declaring themselves invested with power to legislate for us in all cases whatsoever.</a:t>
            </a:r>
          </a:p>
          <a:p>
            <a:pPr>
              <a:spcBef>
                <a:spcPts val="0"/>
              </a:spcBef>
              <a:spcAft>
                <a:spcPts val="200"/>
              </a:spcAft>
            </a:pPr>
            <a:r>
              <a:rPr lang="en-US" sz="1600"/>
              <a:t>He has abdicated Government here, by declaring us out of his Protection and waging War against us.</a:t>
            </a:r>
          </a:p>
          <a:p>
            <a:pPr>
              <a:spcBef>
                <a:spcPts val="0"/>
              </a:spcBef>
              <a:spcAft>
                <a:spcPts val="200"/>
              </a:spcAft>
            </a:pPr>
            <a:r>
              <a:rPr lang="en-US" sz="1600"/>
              <a:t>He has plundered our seas, ravaged our Coasts, burnt our towns, and destroyed the lives of our people.</a:t>
            </a:r>
          </a:p>
          <a:p>
            <a:pPr>
              <a:spcBef>
                <a:spcPts val="0"/>
              </a:spcBef>
              <a:spcAft>
                <a:spcPts val="200"/>
              </a:spcAft>
            </a:pPr>
            <a:r>
              <a:rPr lang="en-US" sz="1600"/>
              <a:t>He is at this time transporting large Armies of foreign Mercenaries to compleat the works of death, desolation and tyranny, already begun with circumstances of Cruelty &amp; perfidy scarcely paralleled in the most barbarous ages, and totally unworthy the Head of a civilized nation.</a:t>
            </a:r>
          </a:p>
          <a:p>
            <a:pPr>
              <a:spcBef>
                <a:spcPts val="0"/>
              </a:spcBef>
              <a:spcAft>
                <a:spcPts val="200"/>
              </a:spcAft>
            </a:pPr>
            <a:r>
              <a:rPr lang="en-US" sz="1600"/>
              <a:t>He has constrained our fellow Citizens taken Captive on the high Seas to bear Arms against their Country, to become the executioners of their friends and Brethren, or to fall themselves by their Hands.</a:t>
            </a:r>
          </a:p>
          <a:p>
            <a:pPr>
              <a:spcBef>
                <a:spcPts val="0"/>
              </a:spcBef>
              <a:spcAft>
                <a:spcPts val="200"/>
              </a:spcAft>
            </a:pPr>
            <a:r>
              <a:rPr lang="en-US" sz="1600"/>
              <a:t>He has excited domestic insurrections amongst us, and has endeavoured to bring on the inhabitants of our frontiers, the merciless Indian Savages, whose known rule of warfare, is an undistinguished destruction of all ages, sexes and conditions.</a:t>
            </a:r>
          </a:p>
        </p:txBody>
      </p:sp>
      <p:sp>
        <p:nvSpPr>
          <p:cNvPr id="6" name="Title 1">
            <a:extLst>
              <a:ext uri="{FF2B5EF4-FFF2-40B4-BE49-F238E27FC236}">
                <a16:creationId xmlns:a16="http://schemas.microsoft.com/office/drawing/2014/main" id="{F522DD2B-08C9-8FA5-1221-69706EF3A6A0}"/>
              </a:ext>
            </a:extLst>
          </p:cNvPr>
          <p:cNvSpPr>
            <a:spLocks noGrp="1"/>
          </p:cNvSpPr>
          <p:nvPr>
            <p:ph type="title"/>
          </p:nvPr>
        </p:nvSpPr>
        <p:spPr>
          <a:xfrm>
            <a:off x="0" y="0"/>
            <a:ext cx="12201525" cy="1108075"/>
          </a:xfrm>
        </p:spPr>
        <p:txBody>
          <a:bodyPr/>
          <a:lstStyle/>
          <a:p>
            <a:pPr marL="457200"/>
            <a:r>
              <a:rPr lang="en-US" dirty="0"/>
              <a:t>List of Grievances, continued</a:t>
            </a:r>
          </a:p>
        </p:txBody>
      </p:sp>
    </p:spTree>
    <p:extLst>
      <p:ext uri="{BB962C8B-B14F-4D97-AF65-F5344CB8AC3E}">
        <p14:creationId xmlns:p14="http://schemas.microsoft.com/office/powerpoint/2010/main" val="199848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1B423-3209-16DD-2CE4-F431593F4D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BF4B9-586B-BC0A-7976-2F46BF836EED}"/>
              </a:ext>
            </a:extLst>
          </p:cNvPr>
          <p:cNvSpPr>
            <a:spLocks noGrp="1"/>
          </p:cNvSpPr>
          <p:nvPr>
            <p:ph idx="1"/>
          </p:nvPr>
        </p:nvSpPr>
        <p:spPr/>
        <p:txBody>
          <a:bodyPr>
            <a:noAutofit/>
          </a:bodyPr>
          <a:lstStyle/>
          <a:p>
            <a:pPr marL="0" indent="0">
              <a:spcBef>
                <a:spcPts val="0"/>
              </a:spcBef>
              <a:buNone/>
            </a:pPr>
            <a:r>
              <a:rPr lang="en-US" sz="2400"/>
              <a:t>In every stage of these Oppressions We have Petitioned for Redress in the most humble terms: Our repeated Petitions have been answered only by repeated injury. A Prince, whose character is thus marked by every act which may define a Tyrant, is unfit to be the ruler of a free people.</a:t>
            </a:r>
          </a:p>
          <a:p>
            <a:pPr marL="0" indent="0">
              <a:spcBef>
                <a:spcPts val="0"/>
              </a:spcBef>
              <a:buNone/>
            </a:pPr>
            <a:endParaRPr lang="en-US" sz="2400"/>
          </a:p>
          <a:p>
            <a:pPr marL="0" indent="0">
              <a:spcBef>
                <a:spcPts val="0"/>
              </a:spcBef>
              <a:buNone/>
            </a:pPr>
            <a:r>
              <a:rPr lang="en-US" sz="2400"/>
              <a:t>Nor have We been wanting in attentions to our Brittish brethren. We have warned them from time to time of attempts by their legislature to extend an unwarrantable jurisdiction over us. We have reminded them of the circumstances of our emigration and settlement here. We have appealed to their native justice and magnanimity, and we have conjured them by the ties of our common kindred to disavow these usurpations, which, would inevitably interrupt our connections and correspondence. They too have been deaf to the voice of justice and of consanguinity. We must, therefore, acquiesce in the necessity, which denounces our Separation, and hold them, as we hold the rest of mankind, Enemies in War, in Peace Friends.</a:t>
            </a:r>
          </a:p>
        </p:txBody>
      </p:sp>
      <p:sp>
        <p:nvSpPr>
          <p:cNvPr id="6" name="Title 1">
            <a:extLst>
              <a:ext uri="{FF2B5EF4-FFF2-40B4-BE49-F238E27FC236}">
                <a16:creationId xmlns:a16="http://schemas.microsoft.com/office/drawing/2014/main" id="{DD8B68F7-19CD-B0A5-59D2-6817E4EFD737}"/>
              </a:ext>
            </a:extLst>
          </p:cNvPr>
          <p:cNvSpPr>
            <a:spLocks noGrp="1"/>
          </p:cNvSpPr>
          <p:nvPr>
            <p:ph type="title"/>
          </p:nvPr>
        </p:nvSpPr>
        <p:spPr>
          <a:xfrm>
            <a:off x="0" y="0"/>
            <a:ext cx="12201525" cy="1108075"/>
          </a:xfrm>
        </p:spPr>
        <p:txBody>
          <a:bodyPr/>
          <a:lstStyle/>
          <a:p>
            <a:pPr marL="457200"/>
            <a:r>
              <a:rPr lang="en-US" dirty="0"/>
              <a:t>List of Grievances, continued</a:t>
            </a:r>
          </a:p>
        </p:txBody>
      </p:sp>
    </p:spTree>
    <p:extLst>
      <p:ext uri="{BB962C8B-B14F-4D97-AF65-F5344CB8AC3E}">
        <p14:creationId xmlns:p14="http://schemas.microsoft.com/office/powerpoint/2010/main" val="126007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CC4A6-809B-9C14-1E4E-199067DCDB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38F997-DC1C-7D2B-8CF9-50CD0DC3B5E8}"/>
              </a:ext>
            </a:extLst>
          </p:cNvPr>
          <p:cNvSpPr>
            <a:spLocks noGrp="1"/>
          </p:cNvSpPr>
          <p:nvPr>
            <p:ph idx="1"/>
          </p:nvPr>
        </p:nvSpPr>
        <p:spPr/>
        <p:txBody>
          <a:bodyPr>
            <a:normAutofit/>
          </a:bodyPr>
          <a:lstStyle/>
          <a:p>
            <a:pPr marL="0" indent="0">
              <a:buNone/>
            </a:pPr>
            <a:r>
              <a:rPr lang="en-US" sz="2400"/>
              <a:t>We, therefore, the Representatives of the united States of America, in General Congress, Assembled, appealing to the Supreme Judge of the world for the rectitude of our intentions, do, in the Name, and by Authority of the good People of these Colonies, solemnly publish and declare, That these United Colonies are, and of Right ought to be Free and Independent States; that they are Absolved from all Allegiance to the British Crown, and that all political connection between them and the State of Great Britain, is and ought to be totally dissolved; and that as Free and Independent States, they have full Power to levy War, conclude Peace, contract Alliances, establish Commerce, and to do all other Acts and Things which Independent States may of right do. And for the support of this Declaration, with a firm reliance on the protection of divine Providence, we mutually pledge to each other our Lives, our Fortunes and our sacred Honor.</a:t>
            </a:r>
          </a:p>
        </p:txBody>
      </p:sp>
      <p:sp>
        <p:nvSpPr>
          <p:cNvPr id="6" name="Title 1">
            <a:extLst>
              <a:ext uri="{FF2B5EF4-FFF2-40B4-BE49-F238E27FC236}">
                <a16:creationId xmlns:a16="http://schemas.microsoft.com/office/drawing/2014/main" id="{5CCF6362-9DF0-79D7-0E45-BC4341312801}"/>
              </a:ext>
            </a:extLst>
          </p:cNvPr>
          <p:cNvSpPr>
            <a:spLocks noGrp="1"/>
          </p:cNvSpPr>
          <p:nvPr>
            <p:ph type="title"/>
          </p:nvPr>
        </p:nvSpPr>
        <p:spPr>
          <a:xfrm>
            <a:off x="0" y="0"/>
            <a:ext cx="12201525" cy="1108075"/>
          </a:xfrm>
        </p:spPr>
        <p:txBody>
          <a:bodyPr/>
          <a:lstStyle/>
          <a:p>
            <a:pPr marL="457200"/>
            <a:r>
              <a:rPr lang="en-US"/>
              <a:t>Formal Declaration of Independence</a:t>
            </a:r>
            <a:endParaRPr lang="en-US" dirty="0"/>
          </a:p>
        </p:txBody>
      </p:sp>
    </p:spTree>
    <p:extLst>
      <p:ext uri="{BB962C8B-B14F-4D97-AF65-F5344CB8AC3E}">
        <p14:creationId xmlns:p14="http://schemas.microsoft.com/office/powerpoint/2010/main" val="18923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3B576-3DE7-E60A-A80D-BDF9E98BD5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9353CF-1FDC-B324-E39A-AFE0752AF411}"/>
              </a:ext>
            </a:extLst>
          </p:cNvPr>
          <p:cNvSpPr>
            <a:spLocks noGrp="1"/>
          </p:cNvSpPr>
          <p:nvPr>
            <p:ph idx="1"/>
          </p:nvPr>
        </p:nvSpPr>
        <p:spPr/>
        <p:txBody>
          <a:bodyPr>
            <a:normAutofit/>
          </a:bodyPr>
          <a:lstStyle/>
          <a:p>
            <a:r>
              <a:rPr lang="en-US"/>
              <a:t>American values in the Declaration of Independence:</a:t>
            </a:r>
          </a:p>
          <a:p>
            <a:pPr lvl="1" indent="-274320">
              <a:buFont typeface="Courier New" panose="02070309020205020404" pitchFamily="49" charset="0"/>
              <a:buChar char="o"/>
            </a:pPr>
            <a:r>
              <a:rPr lang="en-US" sz="2800"/>
              <a:t>Equality: “All men are created equal”</a:t>
            </a:r>
            <a:endParaRPr lang="en-US"/>
          </a:p>
          <a:p>
            <a:pPr lvl="1" indent="-274320">
              <a:buFont typeface="Courier New" panose="02070309020205020404" pitchFamily="49" charset="0"/>
              <a:buChar char="o"/>
            </a:pPr>
            <a:r>
              <a:rPr lang="en-US" sz="2800"/>
              <a:t>Natural rights: Life, liberty, and the pursuit of happiness</a:t>
            </a:r>
            <a:endParaRPr lang="en-US"/>
          </a:p>
          <a:p>
            <a:pPr lvl="1" indent="-274320">
              <a:buFont typeface="Courier New" panose="02070309020205020404" pitchFamily="49" charset="0"/>
              <a:buChar char="o"/>
            </a:pPr>
            <a:r>
              <a:rPr lang="en-US" sz="2800"/>
              <a:t>Governments derive their power from the consent of the governed</a:t>
            </a:r>
            <a:endParaRPr lang="en-US"/>
          </a:p>
          <a:p>
            <a:pPr lvl="1" indent="-274320">
              <a:buFont typeface="Courier New" panose="02070309020205020404" pitchFamily="49" charset="0"/>
              <a:buChar char="o"/>
            </a:pPr>
            <a:r>
              <a:rPr lang="en-US" sz="2800"/>
              <a:t>Right to resistance and revolution</a:t>
            </a:r>
            <a:endParaRPr lang="en-US"/>
          </a:p>
          <a:p>
            <a:pPr lvl="1" indent="-274320">
              <a:buFont typeface="Courier New" panose="02070309020205020404" pitchFamily="49" charset="0"/>
              <a:buChar char="o"/>
            </a:pPr>
            <a:r>
              <a:rPr lang="en-US" sz="2800"/>
              <a:t>Impartiality and fairness in law and judgment</a:t>
            </a:r>
            <a:endParaRPr lang="en-US"/>
          </a:p>
          <a:p>
            <a:r>
              <a:rPr lang="en-US"/>
              <a:t>These values cannot exist without being fought for and defended</a:t>
            </a:r>
          </a:p>
          <a:p>
            <a:r>
              <a:rPr lang="en-US"/>
              <a:t>These fights can happen on the battlefield, in the courts, or voting booth.</a:t>
            </a:r>
          </a:p>
        </p:txBody>
      </p:sp>
      <p:sp>
        <p:nvSpPr>
          <p:cNvPr id="6" name="Title 1">
            <a:extLst>
              <a:ext uri="{FF2B5EF4-FFF2-40B4-BE49-F238E27FC236}">
                <a16:creationId xmlns:a16="http://schemas.microsoft.com/office/drawing/2014/main" id="{54CA3A7C-216F-B6A8-9215-986B73357DF8}"/>
              </a:ext>
            </a:extLst>
          </p:cNvPr>
          <p:cNvSpPr>
            <a:spLocks noGrp="1"/>
          </p:cNvSpPr>
          <p:nvPr>
            <p:ph type="title"/>
          </p:nvPr>
        </p:nvSpPr>
        <p:spPr>
          <a:xfrm>
            <a:off x="0" y="0"/>
            <a:ext cx="12201525" cy="1108075"/>
          </a:xfrm>
        </p:spPr>
        <p:txBody>
          <a:bodyPr/>
          <a:lstStyle/>
          <a:p>
            <a:pPr marL="457200"/>
            <a:r>
              <a:rPr lang="en-US"/>
              <a:t>Defending American Ideals</a:t>
            </a:r>
            <a:endParaRPr lang="en-US" dirty="0"/>
          </a:p>
        </p:txBody>
      </p:sp>
    </p:spTree>
    <p:extLst>
      <p:ext uri="{BB962C8B-B14F-4D97-AF65-F5344CB8AC3E}">
        <p14:creationId xmlns:p14="http://schemas.microsoft.com/office/powerpoint/2010/main" val="1153223198"/>
      </p:ext>
    </p:extLst>
  </p:cSld>
  <p:clrMapOvr>
    <a:masterClrMapping/>
  </p:clrMapOvr>
</p:sld>
</file>

<file path=ppt/theme/theme1.xml><?xml version="1.0" encoding="utf-8"?>
<a:theme xmlns:a="http://schemas.openxmlformats.org/drawingml/2006/main" name="ANC">
  <a:themeElements>
    <a:clrScheme name="ANC">
      <a:dk1>
        <a:sysClr val="windowText" lastClr="000000"/>
      </a:dk1>
      <a:lt1>
        <a:sysClr val="window" lastClr="FFFFFF"/>
      </a:lt1>
      <a:dk2>
        <a:srgbClr val="141C41"/>
      </a:dk2>
      <a:lt2>
        <a:srgbClr val="E9D28E"/>
      </a:lt2>
      <a:accent1>
        <a:srgbClr val="3E4967"/>
      </a:accent1>
      <a:accent2>
        <a:srgbClr val="990D10"/>
      </a:accent2>
      <a:accent3>
        <a:srgbClr val="BA742E"/>
      </a:accent3>
      <a:accent4>
        <a:srgbClr val="6682AA"/>
      </a:accent4>
      <a:accent5>
        <a:srgbClr val="C7B769"/>
      </a:accent5>
      <a:accent6>
        <a:srgbClr val="2E9E30"/>
      </a:accent6>
      <a:hlink>
        <a:srgbClr val="0070C0"/>
      </a:hlink>
      <a:folHlink>
        <a:srgbClr val="954F72"/>
      </a:folHlink>
    </a:clrScheme>
    <a:fontScheme name="ANC 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711B4F9A0CAE4FA78F2E0F8EDCCEB1" ma:contentTypeVersion="16" ma:contentTypeDescription="Create a new document." ma:contentTypeScope="" ma:versionID="0593013a0e308636d03a4d26f9eb8d9e">
  <xsd:schema xmlns:xsd="http://www.w3.org/2001/XMLSchema" xmlns:xs="http://www.w3.org/2001/XMLSchema" xmlns:p="http://schemas.microsoft.com/office/2006/metadata/properties" xmlns:ns2="70fa7dd3-4ca2-43d7-a1c8-195ef72d4f80" xmlns:ns3="7177009c-3331-4657-b393-f44a7f4f7ac2" targetNamespace="http://schemas.microsoft.com/office/2006/metadata/properties" ma:root="true" ma:fieldsID="b1c5e5fe62f0bbecb6c0ff15bdf5da41" ns2:_="" ns3:_="">
    <xsd:import namespace="70fa7dd3-4ca2-43d7-a1c8-195ef72d4f80"/>
    <xsd:import namespace="7177009c-3331-4657-b393-f44a7f4f7a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TaxCatchAll"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fa7dd3-4ca2-43d7-a1c8-195ef72d4f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8c812df-736f-462c-9428-ca35b9f1e2e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77009c-3331-4657-b393-f44a7f4f7ac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79896ca-fc73-40b3-a733-cf2b0664e12d}" ma:internalName="TaxCatchAll" ma:showField="CatchAllData" ma:web="7177009c-3331-4657-b393-f44a7f4f7a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177009c-3331-4657-b393-f44a7f4f7ac2" xsi:nil="true"/>
    <lcf76f155ced4ddcb4097134ff3c332f xmlns="70fa7dd3-4ca2-43d7-a1c8-195ef72d4f8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8231B8-507E-4B7E-AEF5-58DE14BBC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fa7dd3-4ca2-43d7-a1c8-195ef72d4f80"/>
    <ds:schemaRef ds:uri="7177009c-3331-4657-b393-f44a7f4f7a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132114-1FF1-4414-B4CF-48AB3528AC3C}">
  <ds:schemaRefs>
    <ds:schemaRef ds:uri="http://schemas.microsoft.com/office/2006/metadata/properties"/>
    <ds:schemaRef ds:uri="http://schemas.microsoft.com/office/infopath/2007/PartnerControls"/>
    <ds:schemaRef ds:uri="7177009c-3331-4657-b393-f44a7f4f7ac2"/>
    <ds:schemaRef ds:uri="70fa7dd3-4ca2-43d7-a1c8-195ef72d4f80"/>
  </ds:schemaRefs>
</ds:datastoreItem>
</file>

<file path=customXml/itemProps3.xml><?xml version="1.0" encoding="utf-8"?>
<ds:datastoreItem xmlns:ds="http://schemas.openxmlformats.org/officeDocument/2006/customXml" ds:itemID="{624B7258-91D8-4D69-9CFE-E5B85203D0AA}">
  <ds:schemaRefs>
    <ds:schemaRef ds:uri="http://schemas.microsoft.com/sharepoint/v3/contenttype/forms"/>
  </ds:schemaRefs>
</ds:datastoreItem>
</file>

<file path=docMetadata/LabelInfo.xml><?xml version="1.0" encoding="utf-8"?>
<clbl:labelList xmlns:clbl="http://schemas.microsoft.com/office/2020/mipLabelMetadata">
  <clbl:label id="{554eecc5-e26c-4620-b240-5a8bb326c33d}" enabled="1" method="Privileged" siteId="{fae6d70f-954b-4811-92b6-0530d6f84c43}" contentBits="0" removed="0"/>
</clbl:labelList>
</file>

<file path=docProps/app.xml><?xml version="1.0" encoding="utf-8"?>
<Properties xmlns="http://schemas.openxmlformats.org/officeDocument/2006/extended-properties" xmlns:vt="http://schemas.openxmlformats.org/officeDocument/2006/docPropsVTypes">
  <TotalTime>1628</TotalTime>
  <Words>2514</Words>
  <Application>Microsoft Office PowerPoint</Application>
  <PresentationFormat>Widescreen</PresentationFormat>
  <Paragraphs>114</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Courier New</vt:lpstr>
      <vt:lpstr>Times New Roman</vt:lpstr>
      <vt:lpstr>ANC</vt:lpstr>
      <vt:lpstr>250 Years of Defending American Ideals</vt:lpstr>
      <vt:lpstr>Introduction</vt:lpstr>
      <vt:lpstr>Preamble</vt:lpstr>
      <vt:lpstr>List of Grievances</vt:lpstr>
      <vt:lpstr>List of Grievances, continued</vt:lpstr>
      <vt:lpstr>List of Grievances, continued</vt:lpstr>
      <vt:lpstr>List of Grievances, continued</vt:lpstr>
      <vt:lpstr>Formal Declaration of Independence</vt:lpstr>
      <vt:lpstr>Defending American Ideals</vt:lpstr>
      <vt:lpstr>Group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Rheault</dc:creator>
  <cp:lastModifiedBy>Emily Rheault</cp:lastModifiedBy>
  <cp:revision>4</cp:revision>
  <dcterms:created xsi:type="dcterms:W3CDTF">2025-10-21T19:23:36Z</dcterms:created>
  <dcterms:modified xsi:type="dcterms:W3CDTF">2026-02-24T21:04:45Z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0x0101001F711B4F9A0CAE4FA78F2E0F8EDCCEB1</vt:lpwstr>
  </property>
  <property fmtid="{D5CDD505-2E9C-101B-9397-08002B2CF9AE}" pid="3" name="MediaServiceImageTags">
    <vt:lpwstr/>
  </property>
</Properties>
</file>